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83" r:id="rId4"/>
    <p:sldId id="284" r:id="rId5"/>
    <p:sldId id="285" r:id="rId6"/>
    <p:sldId id="286" r:id="rId7"/>
    <p:sldId id="261" r:id="rId8"/>
    <p:sldId id="259" r:id="rId9"/>
    <p:sldId id="287" r:id="rId10"/>
    <p:sldId id="260" r:id="rId11"/>
    <p:sldId id="263" r:id="rId12"/>
    <p:sldId id="262" r:id="rId13"/>
    <p:sldId id="289" r:id="rId14"/>
    <p:sldId id="279" r:id="rId15"/>
    <p:sldId id="280" r:id="rId16"/>
    <p:sldId id="292" r:id="rId17"/>
    <p:sldId id="258" r:id="rId18"/>
    <p:sldId id="288" r:id="rId19"/>
    <p:sldId id="270" r:id="rId20"/>
    <p:sldId id="271" r:id="rId21"/>
    <p:sldId id="272" r:id="rId22"/>
    <p:sldId id="273" r:id="rId23"/>
    <p:sldId id="276" r:id="rId24"/>
    <p:sldId id="274" r:id="rId25"/>
    <p:sldId id="275" r:id="rId26"/>
    <p:sldId id="291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3DFCE-17FD-4F66-8864-172D96EEAEC3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34212-D047-486F-A7B4-05D5341BC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420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reeduce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47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1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3. Once a conflict is found, add the conflict to a constraint tree in the format of { Agent ID, Cell, time }(vertex conflict)/{Agent ID, Cell1, Cell2, time}(swap conflict).</a:t>
            </a:r>
          </a:p>
          <a:p>
            <a:r>
              <a:rPr lang="en-GB" sz="1200" dirty="0"/>
              <a:t>4. </a:t>
            </a:r>
            <a:r>
              <a:rPr lang="en-GB" altLang="zh-CN" sz="1200" dirty="0"/>
              <a:t>Solve individuals’ pathfinding with the constraints in the constraint tree.</a:t>
            </a:r>
          </a:p>
          <a:p>
            <a:r>
              <a:rPr lang="en-GB" altLang="zh-CN" sz="1200" dirty="0"/>
              <a:t>5. Search for new conflicts, add constraints to a new node in the tree and solve until no conflicts in the route for all agents.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27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43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29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Future work: 3D, different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23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Can’t </a:t>
            </a:r>
            <a:r>
              <a:rPr lang="en-GB" dirty="0" err="1"/>
              <a:t>mapf</a:t>
            </a:r>
            <a:endParaRPr lang="en-GB" dirty="0"/>
          </a:p>
          <a:p>
            <a:r>
              <a:rPr lang="en-GB" dirty="0"/>
              <a:t>Conflict different</a:t>
            </a:r>
          </a:p>
          <a:p>
            <a:r>
              <a:rPr lang="en-GB" dirty="0"/>
              <a:t>Adapt </a:t>
            </a:r>
            <a:r>
              <a:rPr lang="en-GB" dirty="0" err="1"/>
              <a:t>mapf</a:t>
            </a:r>
            <a:r>
              <a:rPr lang="en-GB" dirty="0"/>
              <a:t> to </a:t>
            </a:r>
            <a:r>
              <a:rPr lang="en-GB" dirty="0" err="1"/>
              <a:t>mapff</a:t>
            </a:r>
            <a:endParaRPr lang="en-GB" dirty="0"/>
          </a:p>
          <a:p>
            <a:r>
              <a:rPr lang="en-GB" dirty="0"/>
              <a:t>reduce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Selection of node,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34212-D047-486F-A7B4-05D5341BC8E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7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51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1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671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882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18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5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2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06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8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64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63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51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54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72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8CBA524-C286-4A12-A901-A84BD00C0B05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20401F7-B754-4996-9730-52EAD0C11B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406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NULL" TargetMode="Externa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mapf.info/index.php/Main/Tutorials" TargetMode="External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AE13B-2900-050E-1C5B-D26DCB151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6600" dirty="0"/>
              <a:t>Multi-agent path finding with formation</a:t>
            </a: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D365C-8DBA-3F04-B9B8-484E6AEAB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GB" sz="2800" dirty="0"/>
              <a:t>Guanzhi Chen 2149112</a:t>
            </a:r>
          </a:p>
        </p:txBody>
      </p:sp>
    </p:spTree>
    <p:extLst>
      <p:ext uri="{BB962C8B-B14F-4D97-AF65-F5344CB8AC3E}">
        <p14:creationId xmlns:p14="http://schemas.microsoft.com/office/powerpoint/2010/main" val="412158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A33B-3983-6177-6990-E2F68BA0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74675"/>
            <a:ext cx="10571998" cy="970450"/>
          </a:xfrm>
        </p:spPr>
        <p:txBody>
          <a:bodyPr/>
          <a:lstStyle/>
          <a:p>
            <a:r>
              <a:rPr lang="en-GB" dirty="0"/>
              <a:t>Vertex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CCF96-5161-FE42-D0B1-A2E10FAB5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807" y="2395484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1. Agent A prohibited at Cell C for time t;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2.  Agent B prohibited at Cell C for time t;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97AA7D-BA25-5870-065B-3B57209C1B44}"/>
              </a:ext>
            </a:extLst>
          </p:cNvPr>
          <p:cNvSpPr/>
          <p:nvPr/>
        </p:nvSpPr>
        <p:spPr>
          <a:xfrm>
            <a:off x="1907455" y="2948873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71D55E-827E-52F2-8E78-8F9DD87B5745}"/>
              </a:ext>
            </a:extLst>
          </p:cNvPr>
          <p:cNvSpPr/>
          <p:nvPr/>
        </p:nvSpPr>
        <p:spPr>
          <a:xfrm>
            <a:off x="6129094" y="2948866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883E12-4AD7-3412-8323-603F1B0BEF5F}"/>
              </a:ext>
            </a:extLst>
          </p:cNvPr>
          <p:cNvCxnSpPr>
            <a:cxnSpLocks/>
          </p:cNvCxnSpPr>
          <p:nvPr/>
        </p:nvCxnSpPr>
        <p:spPr>
          <a:xfrm flipH="1">
            <a:off x="5289754" y="3618273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0993FA-E7C1-1886-DAD0-9AEB2E85A1D2}"/>
              </a:ext>
            </a:extLst>
          </p:cNvPr>
          <p:cNvCxnSpPr>
            <a:cxnSpLocks/>
          </p:cNvCxnSpPr>
          <p:nvPr/>
        </p:nvCxnSpPr>
        <p:spPr>
          <a:xfrm>
            <a:off x="3293805" y="3618273"/>
            <a:ext cx="678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795B18C-1C39-DF3C-F73D-640237D88248}"/>
              </a:ext>
            </a:extLst>
          </p:cNvPr>
          <p:cNvSpPr/>
          <p:nvPr/>
        </p:nvSpPr>
        <p:spPr>
          <a:xfrm>
            <a:off x="4064318" y="2948873"/>
            <a:ext cx="1209368" cy="1178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582F217-DFE6-0445-7F1F-F0E861AB92CA}"/>
              </a:ext>
            </a:extLst>
          </p:cNvPr>
          <p:cNvSpPr/>
          <p:nvPr/>
        </p:nvSpPr>
        <p:spPr>
          <a:xfrm>
            <a:off x="3357715" y="3317160"/>
            <a:ext cx="550605" cy="60222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F05E24-C3DC-E710-A602-55696FEFEC0B}"/>
              </a:ext>
            </a:extLst>
          </p:cNvPr>
          <p:cNvSpPr/>
          <p:nvPr/>
        </p:nvSpPr>
        <p:spPr>
          <a:xfrm>
            <a:off x="1907455" y="4853727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19FE08-6692-C98F-DBCC-054947E2E812}"/>
              </a:ext>
            </a:extLst>
          </p:cNvPr>
          <p:cNvSpPr/>
          <p:nvPr/>
        </p:nvSpPr>
        <p:spPr>
          <a:xfrm>
            <a:off x="6129094" y="4853720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1BAB71-1D37-0091-01F9-78C0E480D043}"/>
              </a:ext>
            </a:extLst>
          </p:cNvPr>
          <p:cNvCxnSpPr>
            <a:cxnSpLocks/>
          </p:cNvCxnSpPr>
          <p:nvPr/>
        </p:nvCxnSpPr>
        <p:spPr>
          <a:xfrm flipH="1">
            <a:off x="5289754" y="5523127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F2D1D7-605A-B954-EFD4-0DF8AFF6F97E}"/>
              </a:ext>
            </a:extLst>
          </p:cNvPr>
          <p:cNvCxnSpPr>
            <a:cxnSpLocks/>
          </p:cNvCxnSpPr>
          <p:nvPr/>
        </p:nvCxnSpPr>
        <p:spPr>
          <a:xfrm>
            <a:off x="3293805" y="5523127"/>
            <a:ext cx="678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7E9F2A8-30F6-2E93-605C-B68F29524660}"/>
              </a:ext>
            </a:extLst>
          </p:cNvPr>
          <p:cNvSpPr/>
          <p:nvPr/>
        </p:nvSpPr>
        <p:spPr>
          <a:xfrm>
            <a:off x="4064318" y="4853727"/>
            <a:ext cx="1209368" cy="1178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4A92EAED-FC18-F36A-89C9-ABB79F6330F4}"/>
              </a:ext>
            </a:extLst>
          </p:cNvPr>
          <p:cNvSpPr/>
          <p:nvPr/>
        </p:nvSpPr>
        <p:spPr>
          <a:xfrm>
            <a:off x="5426087" y="5234305"/>
            <a:ext cx="550605" cy="60222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092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74E6-DFE0-4E45-683B-C20C707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Swap</a:t>
            </a:r>
            <a:r>
              <a:rPr lang="en-GB" dirty="0"/>
              <a:t>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6B7E-0C93-8F7F-FBC5-050AE429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64290"/>
            <a:ext cx="10554574" cy="3636511"/>
          </a:xfrm>
        </p:spPr>
        <p:txBody>
          <a:bodyPr/>
          <a:lstStyle/>
          <a:p>
            <a:r>
              <a:rPr lang="en-GB" dirty="0"/>
              <a:t>1. Agent A is prohibited at the Cell where B was for the next move.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2. Agent B is prohibited at the Cell where A was for the next move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5602D6-4BE4-926B-BD5B-C8A640F2862C}"/>
              </a:ext>
            </a:extLst>
          </p:cNvPr>
          <p:cNvSpPr/>
          <p:nvPr/>
        </p:nvSpPr>
        <p:spPr>
          <a:xfrm>
            <a:off x="2180130" y="3044031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5F7FD9-29B5-5461-4FC3-EF49FCA356C8}"/>
              </a:ext>
            </a:extLst>
          </p:cNvPr>
          <p:cNvSpPr/>
          <p:nvPr/>
        </p:nvSpPr>
        <p:spPr>
          <a:xfrm>
            <a:off x="4520554" y="3004270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C63F22-7105-D540-F88B-49E1C10CA8FC}"/>
              </a:ext>
            </a:extLst>
          </p:cNvPr>
          <p:cNvCxnSpPr>
            <a:cxnSpLocks/>
          </p:cNvCxnSpPr>
          <p:nvPr/>
        </p:nvCxnSpPr>
        <p:spPr>
          <a:xfrm flipH="1">
            <a:off x="3534697" y="3731489"/>
            <a:ext cx="840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4DB101-7278-F0E4-5912-BE988196145A}"/>
              </a:ext>
            </a:extLst>
          </p:cNvPr>
          <p:cNvSpPr/>
          <p:nvPr/>
        </p:nvSpPr>
        <p:spPr>
          <a:xfrm>
            <a:off x="2180130" y="5272298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33192E-82F5-67BC-DF5F-B9ED06838918}"/>
              </a:ext>
            </a:extLst>
          </p:cNvPr>
          <p:cNvSpPr/>
          <p:nvPr/>
        </p:nvSpPr>
        <p:spPr>
          <a:xfrm>
            <a:off x="4520554" y="5232537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F0910-9B34-4C74-B40E-E60363EABE12}"/>
              </a:ext>
            </a:extLst>
          </p:cNvPr>
          <p:cNvCxnSpPr>
            <a:cxnSpLocks/>
          </p:cNvCxnSpPr>
          <p:nvPr/>
        </p:nvCxnSpPr>
        <p:spPr>
          <a:xfrm>
            <a:off x="3534697" y="5776254"/>
            <a:ext cx="840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80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74E6-DFE0-4E45-683B-C20C707F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Swap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6B7E-0C93-8F7F-FBC5-050AE429D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64290"/>
            <a:ext cx="10554574" cy="3636511"/>
          </a:xfrm>
        </p:spPr>
        <p:txBody>
          <a:bodyPr/>
          <a:lstStyle/>
          <a:p>
            <a:r>
              <a:rPr lang="en-GB" dirty="0"/>
              <a:t>1. Agent A is prohibited at the Cell where B was and where A was for the next move.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2. Agent B is prohibited at the Cell where A was and where B was for the next move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5602D6-4BE4-926B-BD5B-C8A640F2862C}"/>
              </a:ext>
            </a:extLst>
          </p:cNvPr>
          <p:cNvSpPr/>
          <p:nvPr/>
        </p:nvSpPr>
        <p:spPr>
          <a:xfrm>
            <a:off x="2180130" y="3044031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5F7FD9-29B5-5461-4FC3-EF49FCA356C8}"/>
              </a:ext>
            </a:extLst>
          </p:cNvPr>
          <p:cNvSpPr/>
          <p:nvPr/>
        </p:nvSpPr>
        <p:spPr>
          <a:xfrm>
            <a:off x="4520554" y="3004270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C63F22-7105-D540-F88B-49E1C10CA8FC}"/>
              </a:ext>
            </a:extLst>
          </p:cNvPr>
          <p:cNvCxnSpPr>
            <a:cxnSpLocks/>
          </p:cNvCxnSpPr>
          <p:nvPr/>
        </p:nvCxnSpPr>
        <p:spPr>
          <a:xfrm flipH="1">
            <a:off x="3534697" y="3731489"/>
            <a:ext cx="840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54DB101-7278-F0E4-5912-BE988196145A}"/>
              </a:ext>
            </a:extLst>
          </p:cNvPr>
          <p:cNvSpPr/>
          <p:nvPr/>
        </p:nvSpPr>
        <p:spPr>
          <a:xfrm>
            <a:off x="2180130" y="5272298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33192E-82F5-67BC-DF5F-B9ED06838918}"/>
              </a:ext>
            </a:extLst>
          </p:cNvPr>
          <p:cNvSpPr/>
          <p:nvPr/>
        </p:nvSpPr>
        <p:spPr>
          <a:xfrm>
            <a:off x="4520554" y="5232537"/>
            <a:ext cx="1209368" cy="117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F0910-9B34-4C74-B40E-E60363EABE12}"/>
              </a:ext>
            </a:extLst>
          </p:cNvPr>
          <p:cNvCxnSpPr>
            <a:cxnSpLocks/>
          </p:cNvCxnSpPr>
          <p:nvPr/>
        </p:nvCxnSpPr>
        <p:spPr>
          <a:xfrm>
            <a:off x="3534697" y="5776254"/>
            <a:ext cx="840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E53294-F466-DC5E-3C49-861AAA248671}"/>
              </a:ext>
            </a:extLst>
          </p:cNvPr>
          <p:cNvCxnSpPr>
            <a:cxnSpLocks/>
          </p:cNvCxnSpPr>
          <p:nvPr/>
        </p:nvCxnSpPr>
        <p:spPr>
          <a:xfrm flipV="1">
            <a:off x="2788407" y="2256183"/>
            <a:ext cx="0" cy="65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25A311-1CF5-669A-6695-36FCD0045E3B}"/>
              </a:ext>
            </a:extLst>
          </p:cNvPr>
          <p:cNvCxnSpPr>
            <a:cxnSpLocks/>
          </p:cNvCxnSpPr>
          <p:nvPr/>
        </p:nvCxnSpPr>
        <p:spPr>
          <a:xfrm>
            <a:off x="2788407" y="4353118"/>
            <a:ext cx="0" cy="55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F79390-5C8F-4935-4283-57AC7EFB9777}"/>
              </a:ext>
            </a:extLst>
          </p:cNvPr>
          <p:cNvCxnSpPr>
            <a:cxnSpLocks/>
          </p:cNvCxnSpPr>
          <p:nvPr/>
        </p:nvCxnSpPr>
        <p:spPr>
          <a:xfrm flipH="1">
            <a:off x="1530626" y="3585494"/>
            <a:ext cx="495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9476-82B8-523E-0620-0D9A9C79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2 deadlock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45133905-9AC0-B8F3-7082-F946B322D5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082" t="31263" r="51559" b="30931"/>
          <a:stretch/>
        </p:blipFill>
        <p:spPr>
          <a:xfrm>
            <a:off x="502772" y="2334010"/>
            <a:ext cx="6587146" cy="4076801"/>
          </a:xfrm>
        </p:spPr>
      </p:pic>
      <p:pic>
        <p:nvPicPr>
          <p:cNvPr id="5" name="even narrow corrider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ACAD9176-BC62-F2AB-54C3-88581FC8034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082"/>
                </p14:media>
              </p:ext>
            </p:extLst>
          </p:nvPr>
        </p:nvPicPr>
        <p:blipFill rotWithShape="1">
          <a:blip r:embed="rId8"/>
          <a:srcRect l="20014" t="25923" r="63998" b="39315"/>
          <a:stretch/>
        </p:blipFill>
        <p:spPr>
          <a:xfrm>
            <a:off x="8082935" y="2334011"/>
            <a:ext cx="3299063" cy="40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A3AE-0B27-BBA9-D8DF-A6E6AF57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6" y="749747"/>
            <a:ext cx="12041840" cy="970450"/>
          </a:xfrm>
        </p:spPr>
        <p:txBody>
          <a:bodyPr/>
          <a:lstStyle/>
          <a:p>
            <a:r>
              <a:rPr lang="en-GB" dirty="0"/>
              <a:t>Definition of </a:t>
            </a:r>
            <a:r>
              <a:rPr lang="en-US" dirty="0">
                <a:solidFill>
                  <a:schemeClr val="tx1"/>
                </a:solidFill>
              </a:rPr>
              <a:t>MAPF problem with  formation (MAPF-F)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A32B-95F1-C4C7-B459-5B51D3E4C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robot: </a:t>
            </a:r>
          </a:p>
          <a:p>
            <a:pPr lvl="1"/>
            <a:r>
              <a:rPr lang="en-GB" dirty="0"/>
              <a:t>Group of robots, </a:t>
            </a:r>
          </a:p>
          <a:p>
            <a:pPr lvl="1"/>
            <a:r>
              <a:rPr lang="en-GB" dirty="0"/>
              <a:t>with four individual robots at the corner of the square, </a:t>
            </a:r>
          </a:p>
          <a:p>
            <a:pPr lvl="1"/>
            <a:r>
              <a:rPr lang="en-GB" dirty="0"/>
              <a:t>keep the same formation during movement.</a:t>
            </a:r>
          </a:p>
          <a:p>
            <a:r>
              <a:rPr lang="en-GB" dirty="0"/>
              <a:t>Map combined with groups of robots of different </a:t>
            </a:r>
            <a:r>
              <a:rPr lang="en-GB" b="1" dirty="0"/>
              <a:t>sizes</a:t>
            </a:r>
            <a:r>
              <a:rPr lang="en-GB" dirty="0"/>
              <a:t> and </a:t>
            </a:r>
            <a:r>
              <a:rPr lang="en-GB" b="1" dirty="0"/>
              <a:t>single</a:t>
            </a:r>
            <a:r>
              <a:rPr lang="en-GB" dirty="0"/>
              <a:t> robots.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15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8F34-8977-E2CA-16B1-71FE9F03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E52B5-81BB-2741-F1CE-9165BBE2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E2EA7-82A5-E0B9-B18E-256C2CD7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24" y="1759334"/>
            <a:ext cx="7570949" cy="4922092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B62BD93-3381-58A0-C51D-C989F49493C5}"/>
              </a:ext>
            </a:extLst>
          </p:cNvPr>
          <p:cNvSpPr/>
          <p:nvPr/>
        </p:nvSpPr>
        <p:spPr>
          <a:xfrm rot="1018688">
            <a:off x="5890565" y="4787536"/>
            <a:ext cx="1248646" cy="500822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0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6B81-EC6D-7A37-56CF-AF883195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2797-ED04-CD15-7376-55559024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43DA2-5568-C13E-BDB2-F7B5AA033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12" y="1615482"/>
            <a:ext cx="7953652" cy="49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ounded Rectangle 16">
            <a:extLst>
              <a:ext uri="{FF2B5EF4-FFF2-40B4-BE49-F238E27FC236}">
                <a16:creationId xmlns:a16="http://schemas.microsoft.com/office/drawing/2014/main" id="{27C8FC7F-7C7F-491C-9FCA-6BCC885D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306" y="643464"/>
            <a:ext cx="10927614" cy="3599352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B70B65-7AC7-4119-A404-399617955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E640CB9-C074-4CF1-8C84-2FF061892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30C1C5-9405-4A50-936E-51636AF6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20769181-A18E-4E2F-AD82-752B9A03D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narrow corrider">
            <a:hlinkClick r:id="" action="ppaction://media"/>
            <a:extLst>
              <a:ext uri="{FF2B5EF4-FFF2-40B4-BE49-F238E27FC236}">
                <a16:creationId xmlns:a16="http://schemas.microsoft.com/office/drawing/2014/main" id="{5CDA4360-DB41-5FF3-A650-ADC4CA7E09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536" t="11543" r="34450" b="13238"/>
          <a:stretch/>
        </p:blipFill>
        <p:spPr>
          <a:xfrm>
            <a:off x="2293321" y="1016214"/>
            <a:ext cx="2052678" cy="3048222"/>
          </a:xfrm>
          <a:prstGeom prst="rect">
            <a:avLst/>
          </a:prstGeom>
        </p:spPr>
      </p:pic>
      <p:pic>
        <p:nvPicPr>
          <p:cNvPr id="6" name="map4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92DADDED-90DA-A64E-4779-68F3A75CBBA9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9931" t="21766" r="60160" b="41951"/>
          <a:stretch/>
        </p:blipFill>
        <p:spPr>
          <a:xfrm>
            <a:off x="7218126" y="1309337"/>
            <a:ext cx="3529276" cy="24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CB23-B985-9BEA-3B22-380B354D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Formation in MAPF-F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7A72-6961-E82D-ADD5-68D133C2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1600" dirty="0"/>
              <a:t>Conventional MAPF does not work with the formation, conflict is different</a:t>
            </a:r>
          </a:p>
          <a:p>
            <a:r>
              <a:rPr lang="en-GB" sz="1600" dirty="0"/>
              <a:t>Use lead-follower mode </a:t>
            </a:r>
          </a:p>
          <a:p>
            <a:r>
              <a:rPr lang="en-GB" sz="1600" dirty="0"/>
              <a:t>Check possible collisions in A* search, boundary detection, and conflict detection </a:t>
            </a:r>
          </a:p>
          <a:p>
            <a:endParaRPr lang="en-GB" sz="1600" dirty="0"/>
          </a:p>
        </p:txBody>
      </p:sp>
      <p:pic>
        <p:nvPicPr>
          <p:cNvPr id="11" name="pai style">
            <a:hlinkClick r:id="" action="ppaction://media"/>
            <a:extLst>
              <a:ext uri="{FF2B5EF4-FFF2-40B4-BE49-F238E27FC236}">
                <a16:creationId xmlns:a16="http://schemas.microsoft.com/office/drawing/2014/main" id="{112E5A2F-CFB0-66BD-F9C1-E1E252CF9C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480" t="11302" r="28003" b="11638"/>
          <a:stretch/>
        </p:blipFill>
        <p:spPr>
          <a:xfrm>
            <a:off x="6216011" y="2154583"/>
            <a:ext cx="373097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663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7196-FE7C-D631-A747-E655D0A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conflict 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23BC9F-F697-02AA-40C4-829692487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54676"/>
              </p:ext>
            </p:extLst>
          </p:nvPr>
        </p:nvGraphicFramePr>
        <p:xfrm>
          <a:off x="819150" y="2222500"/>
          <a:ext cx="105536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1325533090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886571004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561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05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0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5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1823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5EC0600-C007-9B8A-C01A-1677564B54B1}"/>
              </a:ext>
            </a:extLst>
          </p:cNvPr>
          <p:cNvSpPr/>
          <p:nvPr/>
        </p:nvSpPr>
        <p:spPr>
          <a:xfrm>
            <a:off x="5563427" y="3315142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120A-0287-975F-EAFB-4A5CE908EE7F}"/>
              </a:ext>
            </a:extLst>
          </p:cNvPr>
          <p:cNvSpPr/>
          <p:nvPr/>
        </p:nvSpPr>
        <p:spPr>
          <a:xfrm>
            <a:off x="5563425" y="2955511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98D8B9-6D9E-C071-B7D4-39BCA68E7854}"/>
              </a:ext>
            </a:extLst>
          </p:cNvPr>
          <p:cNvSpPr/>
          <p:nvPr/>
        </p:nvSpPr>
        <p:spPr>
          <a:xfrm>
            <a:off x="9065314" y="2965450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A19694-CB17-C678-8E97-8943E667B54F}"/>
              </a:ext>
            </a:extLst>
          </p:cNvPr>
          <p:cNvSpPr/>
          <p:nvPr/>
        </p:nvSpPr>
        <p:spPr>
          <a:xfrm>
            <a:off x="9065312" y="3315142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66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8EF0-8694-C0E8-7615-16A271EC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/>
              <a:t>What is multi-agent path finding?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8D4A-B9CF-FC12-4F10-94D99A6AB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GB" sz="2000" dirty="0"/>
              <a:t>computing collision-free paths for a group of agents from their starting locations to goal locations. </a:t>
            </a:r>
          </a:p>
          <a:p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E4EFF-0055-7504-A9EB-473AA897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4965"/>
          <a:stretch/>
        </p:blipFill>
        <p:spPr>
          <a:xfrm>
            <a:off x="5101851" y="3122730"/>
            <a:ext cx="6277349" cy="229687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88120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7196-FE7C-D631-A747-E655D0A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conflict example 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23BC9F-F697-02AA-40C4-829692487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38749"/>
              </p:ext>
            </p:extLst>
          </p:nvPr>
        </p:nvGraphicFramePr>
        <p:xfrm>
          <a:off x="819150" y="2222500"/>
          <a:ext cx="105536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1325533090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886571004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561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05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0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5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1823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5EC0600-C007-9B8A-C01A-1677564B54B1}"/>
              </a:ext>
            </a:extLst>
          </p:cNvPr>
          <p:cNvSpPr/>
          <p:nvPr/>
        </p:nvSpPr>
        <p:spPr>
          <a:xfrm>
            <a:off x="5563427" y="3315142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120A-0287-975F-EAFB-4A5CE908EE7F}"/>
              </a:ext>
            </a:extLst>
          </p:cNvPr>
          <p:cNvSpPr/>
          <p:nvPr/>
        </p:nvSpPr>
        <p:spPr>
          <a:xfrm>
            <a:off x="5563425" y="2955511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98D8B9-6D9E-C071-B7D4-39BCA68E7854}"/>
              </a:ext>
            </a:extLst>
          </p:cNvPr>
          <p:cNvSpPr/>
          <p:nvPr/>
        </p:nvSpPr>
        <p:spPr>
          <a:xfrm>
            <a:off x="9065314" y="2965450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A19694-CB17-C678-8E97-8943E667B54F}"/>
              </a:ext>
            </a:extLst>
          </p:cNvPr>
          <p:cNvSpPr/>
          <p:nvPr/>
        </p:nvSpPr>
        <p:spPr>
          <a:xfrm>
            <a:off x="9065312" y="3315142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54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7196-FE7C-D631-A747-E655D0A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conflict example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23BC9F-F697-02AA-40C4-829692487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834479"/>
              </p:ext>
            </p:extLst>
          </p:nvPr>
        </p:nvGraphicFramePr>
        <p:xfrm>
          <a:off x="819150" y="2222500"/>
          <a:ext cx="105536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1325533090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886571004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561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B size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A size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05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0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5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1823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5A4A6952-198A-8821-20B1-30C660F6452C}"/>
              </a:ext>
            </a:extLst>
          </p:cNvPr>
          <p:cNvSpPr/>
          <p:nvPr/>
        </p:nvSpPr>
        <p:spPr>
          <a:xfrm>
            <a:off x="1739348" y="4263886"/>
            <a:ext cx="824948" cy="79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FE3A9E-ED50-D937-3BA2-7C565DB16194}"/>
              </a:ext>
            </a:extLst>
          </p:cNvPr>
          <p:cNvSpPr/>
          <p:nvPr/>
        </p:nvSpPr>
        <p:spPr>
          <a:xfrm>
            <a:off x="3271631" y="4263885"/>
            <a:ext cx="824948" cy="79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DB7839-87DD-2F0F-9B39-6F35AF4FE0DF}"/>
              </a:ext>
            </a:extLst>
          </p:cNvPr>
          <p:cNvSpPr/>
          <p:nvPr/>
        </p:nvSpPr>
        <p:spPr>
          <a:xfrm>
            <a:off x="3271631" y="5669167"/>
            <a:ext cx="824948" cy="79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8D5B08-8796-F830-6C7A-CE72E2DE8378}"/>
              </a:ext>
            </a:extLst>
          </p:cNvPr>
          <p:cNvSpPr/>
          <p:nvPr/>
        </p:nvSpPr>
        <p:spPr>
          <a:xfrm>
            <a:off x="1739348" y="5670495"/>
            <a:ext cx="824948" cy="79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393432-C168-97D4-07A7-9A02CD059EBE}"/>
              </a:ext>
            </a:extLst>
          </p:cNvPr>
          <p:cNvSpPr/>
          <p:nvPr/>
        </p:nvSpPr>
        <p:spPr>
          <a:xfrm>
            <a:off x="4634948" y="5669166"/>
            <a:ext cx="824948" cy="79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9E115D-6EF6-A3BE-1CDF-F6351B6A9850}"/>
              </a:ext>
            </a:extLst>
          </p:cNvPr>
          <p:cNvCxnSpPr>
            <a:cxnSpLocks/>
          </p:cNvCxnSpPr>
          <p:nvPr/>
        </p:nvCxnSpPr>
        <p:spPr>
          <a:xfrm>
            <a:off x="4118942" y="5913782"/>
            <a:ext cx="538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500A33-B0F9-B58D-2FAB-01A592C8F9C7}"/>
              </a:ext>
            </a:extLst>
          </p:cNvPr>
          <p:cNvCxnSpPr/>
          <p:nvPr/>
        </p:nvCxnSpPr>
        <p:spPr>
          <a:xfrm flipH="1">
            <a:off x="4096579" y="6192078"/>
            <a:ext cx="538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7196-FE7C-D631-A747-E655D0AD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conflict example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A23BC9F-F697-02AA-40C4-829692487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445856"/>
              </p:ext>
            </p:extLst>
          </p:nvPr>
        </p:nvGraphicFramePr>
        <p:xfrm>
          <a:off x="819150" y="2222500"/>
          <a:ext cx="105536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899">
                  <a:extLst>
                    <a:ext uri="{9D8B030D-6E8A-4147-A177-3AD203B41FA5}">
                      <a16:colId xmlns:a16="http://schemas.microsoft.com/office/drawing/2014/main" val="1325533090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886571004"/>
                    </a:ext>
                  </a:extLst>
                </a:gridCol>
                <a:gridCol w="3517899">
                  <a:extLst>
                    <a:ext uri="{9D8B030D-6E8A-4147-A177-3AD203B41FA5}">
                      <a16:colId xmlns:a16="http://schemas.microsoft.com/office/drawing/2014/main" val="2561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B size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Agent A size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2,6 2,9 5,6 5,9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05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2,5 2,8 5,5 5,8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0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2,4 2,7 5,4 5,7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5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2,3 2,6 5,3 5,6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3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2,2 2,5 5,2 5,5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18238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4B1BE03A-CE0C-1E45-27AA-3E44A3B4D4F8}"/>
              </a:ext>
            </a:extLst>
          </p:cNvPr>
          <p:cNvSpPr/>
          <p:nvPr/>
        </p:nvSpPr>
        <p:spPr>
          <a:xfrm>
            <a:off x="5563425" y="3335020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5668B-4AE1-7794-37E4-42E4F4430B85}"/>
              </a:ext>
            </a:extLst>
          </p:cNvPr>
          <p:cNvSpPr/>
          <p:nvPr/>
        </p:nvSpPr>
        <p:spPr>
          <a:xfrm>
            <a:off x="5563425" y="2962744"/>
            <a:ext cx="106514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D12889-BD2A-4026-079E-A2B8015BA756}"/>
              </a:ext>
            </a:extLst>
          </p:cNvPr>
          <p:cNvSpPr/>
          <p:nvPr/>
        </p:nvSpPr>
        <p:spPr>
          <a:xfrm>
            <a:off x="9153939" y="2962744"/>
            <a:ext cx="50689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E94A82-7891-E178-A50B-1429CA8DE876}"/>
              </a:ext>
            </a:extLst>
          </p:cNvPr>
          <p:cNvSpPr/>
          <p:nvPr/>
        </p:nvSpPr>
        <p:spPr>
          <a:xfrm>
            <a:off x="9153939" y="3332866"/>
            <a:ext cx="506896" cy="372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6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13B1-1A8D-3F9F-0012-3B13ADA5B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>
                <a:solidFill>
                  <a:srgbClr val="FFFFFF"/>
                </a:solidFill>
              </a:rPr>
              <a:t>Find best node in constraint tree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376B1-AC50-C2AC-F22E-66E3F8C61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2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F1FE-BE19-77CC-9FD9-18053D35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GB" sz="3200" dirty="0">
                <a:solidFill>
                  <a:srgbClr val="FFFFFF"/>
                </a:solidFill>
              </a:rPr>
              <a:t>Find best node in constraint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D6F54-F3EF-04B8-05BD-D0250708D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FFFFFF"/>
                </a:solidFill>
              </a:rPr>
              <a:t>What is in each node:</a:t>
            </a:r>
          </a:p>
          <a:p>
            <a:endParaRPr lang="en-GB" sz="1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ACB61-5BAC-9F3B-2833-5CEBE3E0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850927"/>
            <a:ext cx="6267743" cy="485750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039AC3-B65C-34B6-80A0-085F1EA3AB5F}"/>
              </a:ext>
            </a:extLst>
          </p:cNvPr>
          <p:cNvSpPr/>
          <p:nvPr/>
        </p:nvSpPr>
        <p:spPr>
          <a:xfrm>
            <a:off x="5108713" y="1262270"/>
            <a:ext cx="4363278" cy="149086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84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FBF02-8E84-89AC-1309-C3E4F4FC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Conflicts/Cost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838CAA-A8CD-9F01-F086-C879E299C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733944"/>
              </p:ext>
            </p:extLst>
          </p:nvPr>
        </p:nvGraphicFramePr>
        <p:xfrm>
          <a:off x="764117" y="2720199"/>
          <a:ext cx="10663768" cy="331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260">
                  <a:extLst>
                    <a:ext uri="{9D8B030D-6E8A-4147-A177-3AD203B41FA5}">
                      <a16:colId xmlns:a16="http://schemas.microsoft.com/office/drawing/2014/main" val="4054427612"/>
                    </a:ext>
                  </a:extLst>
                </a:gridCol>
                <a:gridCol w="2137410">
                  <a:extLst>
                    <a:ext uri="{9D8B030D-6E8A-4147-A177-3AD203B41FA5}">
                      <a16:colId xmlns:a16="http://schemas.microsoft.com/office/drawing/2014/main" val="3306857448"/>
                    </a:ext>
                  </a:extLst>
                </a:gridCol>
                <a:gridCol w="2259805">
                  <a:extLst>
                    <a:ext uri="{9D8B030D-6E8A-4147-A177-3AD203B41FA5}">
                      <a16:colId xmlns:a16="http://schemas.microsoft.com/office/drawing/2014/main" val="3769956541"/>
                    </a:ext>
                  </a:extLst>
                </a:gridCol>
                <a:gridCol w="2666949">
                  <a:extLst>
                    <a:ext uri="{9D8B030D-6E8A-4147-A177-3AD203B41FA5}">
                      <a16:colId xmlns:a16="http://schemas.microsoft.com/office/drawing/2014/main" val="843923877"/>
                    </a:ext>
                  </a:extLst>
                </a:gridCol>
                <a:gridCol w="2789344">
                  <a:extLst>
                    <a:ext uri="{9D8B030D-6E8A-4147-A177-3AD203B41FA5}">
                      <a16:colId xmlns:a16="http://schemas.microsoft.com/office/drawing/2014/main" val="3244853230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Min cost /</a:t>
                      </a:r>
                      <a:r>
                        <a:rPr lang="en-GB" sz="3300" dirty="0" err="1"/>
                        <a:t>ms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Max cost/</a:t>
                      </a:r>
                      <a:r>
                        <a:rPr lang="en-GB" sz="3300" dirty="0" err="1"/>
                        <a:t>ms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Min conflict/</a:t>
                      </a:r>
                      <a:r>
                        <a:rPr lang="en-GB" sz="3300" dirty="0" err="1"/>
                        <a:t>ms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Max conflict/</a:t>
                      </a:r>
                      <a:r>
                        <a:rPr lang="en-GB" sz="3300" dirty="0" err="1"/>
                        <a:t>ms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68126395"/>
                  </a:ext>
                </a:extLst>
              </a:tr>
              <a:tr h="333547">
                <a:tc>
                  <a:txBody>
                    <a:bodyPr/>
                    <a:lstStyle/>
                    <a:p>
                      <a:r>
                        <a:rPr lang="en-GB" sz="3300" dirty="0"/>
                        <a:t>4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37155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16309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15280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altLang="zh-CN" sz="3300" dirty="0"/>
                        <a:t>N</a:t>
                      </a:r>
                      <a:r>
                        <a:rPr lang="en-GB" altLang="zh-CN" sz="3300" dirty="0"/>
                        <a:t>/A</a:t>
                      </a:r>
                      <a:endParaRPr lang="en-GB" sz="33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16373509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GB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200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95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97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247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18926801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GB" sz="3300" dirty="0"/>
                        <a:t>3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508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/>
                        <a:t>491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193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3300" dirty="0"/>
                        <a:t>497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97482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73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E9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C34D7-B482-1F3D-7E1B-141946FD1C33}"/>
              </a:ext>
            </a:extLst>
          </p:cNvPr>
          <p:cNvSpPr txBox="1"/>
          <p:nvPr/>
        </p:nvSpPr>
        <p:spPr>
          <a:xfrm>
            <a:off x="477012" y="883728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Time/</a:t>
            </a:r>
            <a:r>
              <a:rPr lang="en-GB" dirty="0" err="1">
                <a:solidFill>
                  <a:schemeClr val="bg2"/>
                </a:solidFill>
              </a:rPr>
              <a:t>ms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45C67-6F42-3BED-DD56-37916B94571F}"/>
              </a:ext>
            </a:extLst>
          </p:cNvPr>
          <p:cNvSpPr txBox="1"/>
          <p:nvPr/>
        </p:nvSpPr>
        <p:spPr>
          <a:xfrm>
            <a:off x="3601171" y="5081537"/>
            <a:ext cx="28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No. group of robots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6055A7-BD9E-C514-8217-ED255291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44" y="1166572"/>
            <a:ext cx="5469975" cy="3932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3F03A-55D4-D16B-A723-25200E9474ED}"/>
              </a:ext>
            </a:extLst>
          </p:cNvPr>
          <p:cNvSpPr txBox="1"/>
          <p:nvPr/>
        </p:nvSpPr>
        <p:spPr>
          <a:xfrm>
            <a:off x="5990019" y="835775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F149A-389E-AD30-F76B-4C665D02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876" y="1187811"/>
            <a:ext cx="5479255" cy="3932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94CC8-6527-148E-4C46-AA71000D4768}"/>
              </a:ext>
            </a:extLst>
          </p:cNvPr>
          <p:cNvSpPr txBox="1"/>
          <p:nvPr/>
        </p:nvSpPr>
        <p:spPr>
          <a:xfrm>
            <a:off x="9087634" y="5151802"/>
            <a:ext cx="286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No. group of robots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68190-62EC-D918-CE5E-E808AFB3FF16}"/>
              </a:ext>
            </a:extLst>
          </p:cNvPr>
          <p:cNvSpPr txBox="1"/>
          <p:nvPr/>
        </p:nvSpPr>
        <p:spPr>
          <a:xfrm>
            <a:off x="6013820" y="971415"/>
            <a:ext cx="118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Time/</a:t>
            </a:r>
            <a:r>
              <a:rPr lang="en-GB" dirty="0" err="1">
                <a:solidFill>
                  <a:schemeClr val="bg2"/>
                </a:solidFill>
              </a:rPr>
              <a:t>ms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690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0908-E89B-280F-37E1-EB0DC61E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F0F7-9F61-157D-068C-350A6B2A9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3D</a:t>
            </a:r>
          </a:p>
          <a:p>
            <a:r>
              <a:rPr lang="en-GB" dirty="0"/>
              <a:t>Shape changing</a:t>
            </a:r>
          </a:p>
        </p:txBody>
      </p:sp>
    </p:spTree>
    <p:extLst>
      <p:ext uri="{BB962C8B-B14F-4D97-AF65-F5344CB8AC3E}">
        <p14:creationId xmlns:p14="http://schemas.microsoft.com/office/powerpoint/2010/main" val="291500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DEF13-0471-1436-8396-B46A02E93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2" r="7872" b="-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2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00CA6-06DE-C076-F0DA-A512B7EBB5D8}"/>
              </a:ext>
            </a:extLst>
          </p:cNvPr>
          <p:cNvSpPr txBox="1"/>
          <p:nvPr/>
        </p:nvSpPr>
        <p:spPr>
          <a:xfrm>
            <a:off x="818712" y="2413000"/>
            <a:ext cx="4921687" cy="363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dirty="0"/>
              <a:t>Amazon warehouse sorting </a:t>
            </a:r>
            <a:r>
              <a:rPr lang="en-US" dirty="0" err="1"/>
              <a:t>centre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A76C7B-4225-D8D3-ACFA-399E53871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604" r="-2" b="7996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1AB63-BB41-5560-223E-6A5273DD6637}"/>
              </a:ext>
            </a:extLst>
          </p:cNvPr>
          <p:cNvSpPr txBox="1"/>
          <p:nvPr/>
        </p:nvSpPr>
        <p:spPr>
          <a:xfrm>
            <a:off x="526774" y="6201728"/>
            <a:ext cx="578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https://www.youtube.com/watch?v=H3wRCZf_Mrs</a:t>
            </a:r>
          </a:p>
        </p:txBody>
      </p:sp>
    </p:spTree>
    <p:extLst>
      <p:ext uri="{BB962C8B-B14F-4D97-AF65-F5344CB8AC3E}">
        <p14:creationId xmlns:p14="http://schemas.microsoft.com/office/powerpoint/2010/main" val="21068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5129C0-4204-8FF2-A85E-3453D0895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17" r="4" b="1469"/>
          <a:stretch/>
        </p:blipFill>
        <p:spPr>
          <a:xfrm>
            <a:off x="643467" y="1412446"/>
            <a:ext cx="10905066" cy="403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656F9-2122-8C9D-E015-C832B356FD64}"/>
              </a:ext>
            </a:extLst>
          </p:cNvPr>
          <p:cNvSpPr txBox="1"/>
          <p:nvPr/>
        </p:nvSpPr>
        <p:spPr>
          <a:xfrm>
            <a:off x="2435087" y="437322"/>
            <a:ext cx="665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Moving in formation for video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60ABF-DE0A-3493-E064-DC5304AD0BAF}"/>
              </a:ext>
            </a:extLst>
          </p:cNvPr>
          <p:cNvSpPr txBox="1"/>
          <p:nvPr/>
        </p:nvSpPr>
        <p:spPr>
          <a:xfrm>
            <a:off x="643467" y="6282178"/>
            <a:ext cx="578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https://www.youtube.com/watch?v=H3wRCZf_Mrs</a:t>
            </a:r>
          </a:p>
        </p:txBody>
      </p:sp>
    </p:spTree>
    <p:extLst>
      <p:ext uri="{BB962C8B-B14F-4D97-AF65-F5344CB8AC3E}">
        <p14:creationId xmlns:p14="http://schemas.microsoft.com/office/powerpoint/2010/main" val="236801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20C2E-6E89-2C06-9C5B-9D60F471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35" b="6013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7F607-E3FA-F540-91B6-85B29DEF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Pipe routing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43D17-BCA4-0966-8611-8A5256EB2F07}"/>
              </a:ext>
            </a:extLst>
          </p:cNvPr>
          <p:cNvSpPr txBox="1"/>
          <p:nvPr/>
        </p:nvSpPr>
        <p:spPr>
          <a:xfrm>
            <a:off x="643467" y="6282178"/>
            <a:ext cx="578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https://www.youtube.com/watch?v=H3wRCZf_Mrs</a:t>
            </a:r>
          </a:p>
        </p:txBody>
      </p:sp>
    </p:spTree>
    <p:extLst>
      <p:ext uri="{BB962C8B-B14F-4D97-AF65-F5344CB8AC3E}">
        <p14:creationId xmlns:p14="http://schemas.microsoft.com/office/powerpoint/2010/main" val="274553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B1349-5854-ACCD-AA5E-62326296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3" b="3952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6090-E3F7-33B4-D842-8AB8B57A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Airport surface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C662-3741-461B-CC5F-D9785C06397E}"/>
              </a:ext>
            </a:extLst>
          </p:cNvPr>
          <p:cNvSpPr txBox="1"/>
          <p:nvPr/>
        </p:nvSpPr>
        <p:spPr>
          <a:xfrm>
            <a:off x="643467" y="6282178"/>
            <a:ext cx="5787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https://www.youtube.com/watch?v=H3wRCZf_Mrs</a:t>
            </a:r>
          </a:p>
        </p:txBody>
      </p:sp>
    </p:spTree>
    <p:extLst>
      <p:ext uri="{BB962C8B-B14F-4D97-AF65-F5344CB8AC3E}">
        <p14:creationId xmlns:p14="http://schemas.microsoft.com/office/powerpoint/2010/main" val="408495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D8AF3-08FA-F2EC-1AC7-F92D672D5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00122"/>
            <a:ext cx="10572000" cy="7795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Conventional MAPF - CBS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online demo 3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49B8B890-4DF9-5491-A63C-041A46858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5709" t="31637" r="42341" b="11933"/>
          <a:stretch/>
        </p:blipFill>
        <p:spPr>
          <a:xfrm>
            <a:off x="1674759" y="809368"/>
            <a:ext cx="3280943" cy="3259570"/>
          </a:xfrm>
          <a:prstGeom prst="rect">
            <a:avLst/>
          </a:prstGeom>
        </p:spPr>
      </p:pic>
      <p:pic>
        <p:nvPicPr>
          <p:cNvPr id="7" name="online demo 2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23F98FA7-0775-5A72-068E-B023038F5A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54238" t="31802" r="8022" b="30391"/>
          <a:stretch/>
        </p:blipFill>
        <p:spPr>
          <a:xfrm>
            <a:off x="6341627" y="1021936"/>
            <a:ext cx="5044213" cy="2842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F8699B-9E55-22AA-0A15-9708A3821A8D}"/>
              </a:ext>
            </a:extLst>
          </p:cNvPr>
          <p:cNvSpPr txBox="1"/>
          <p:nvPr/>
        </p:nvSpPr>
        <p:spPr>
          <a:xfrm>
            <a:off x="8971250" y="6078278"/>
            <a:ext cx="31114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http://mapf.info/index.php/Main/Tutorials</a:t>
            </a:r>
            <a:endParaRPr lang="en-GB" sz="700" dirty="0"/>
          </a:p>
          <a:p>
            <a:endParaRPr lang="en-GB" sz="700" dirty="0"/>
          </a:p>
          <a:p>
            <a:r>
              <a:rPr lang="en-GB" sz="700" dirty="0" err="1"/>
              <a:t>Guni</a:t>
            </a:r>
            <a:r>
              <a:rPr lang="en-GB" sz="700" dirty="0"/>
              <a:t> Sharon, Roni Stern, Ariel </a:t>
            </a:r>
            <a:r>
              <a:rPr lang="en-GB" sz="700" dirty="0" err="1"/>
              <a:t>Felner</a:t>
            </a:r>
            <a:r>
              <a:rPr lang="en-GB" sz="700" dirty="0"/>
              <a:t>, Nathan R. Sturtevant,</a:t>
            </a:r>
          </a:p>
          <a:p>
            <a:r>
              <a:rPr lang="en-GB" sz="700" dirty="0"/>
              <a:t>Conflict-based search for optimal multi-agent pathfinding,</a:t>
            </a:r>
          </a:p>
          <a:p>
            <a:r>
              <a:rPr lang="en-GB" sz="700" dirty="0"/>
              <a:t>Artificial Intelligence, Volume 219, 2015, Pages 40-66, ISSN 0004-3702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5D356-82C0-97CE-1FFE-4345EC663226}"/>
              </a:ext>
            </a:extLst>
          </p:cNvPr>
          <p:cNvSpPr txBox="1"/>
          <p:nvPr/>
        </p:nvSpPr>
        <p:spPr>
          <a:xfrm>
            <a:off x="964850" y="5929498"/>
            <a:ext cx="4193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guarantees optimal solutions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7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C139-953D-295B-BB04-B87D6E9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396230"/>
            <a:ext cx="10571998" cy="970450"/>
          </a:xfrm>
        </p:spPr>
        <p:txBody>
          <a:bodyPr/>
          <a:lstStyle/>
          <a:p>
            <a:r>
              <a:rPr lang="en-GB" dirty="0"/>
              <a:t>CBS step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ABA57F-8FEC-A55F-0856-70302BC2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890487"/>
          </a:xfrm>
        </p:spPr>
        <p:txBody>
          <a:bodyPr/>
          <a:lstStyle/>
          <a:p>
            <a:r>
              <a:rPr lang="en-GB" dirty="0"/>
              <a:t>1. Individual agent’s path-finding with special A* search while ignoring all the other agents’ paths. </a:t>
            </a:r>
          </a:p>
          <a:p>
            <a:r>
              <a:rPr lang="en-GB" dirty="0"/>
              <a:t>2. Check the paths for all agents in pairs, solve conflicts:</a:t>
            </a:r>
          </a:p>
          <a:p>
            <a:pPr lvl="1"/>
            <a:r>
              <a:rPr lang="en-GB" dirty="0"/>
              <a:t>1. Vertex conflict</a:t>
            </a:r>
          </a:p>
          <a:p>
            <a:pPr lvl="1"/>
            <a:r>
              <a:rPr lang="en-GB" dirty="0"/>
              <a:t>2. Swap conflict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3E8FD-ABA3-9AE0-EADD-770C04A8E22A}"/>
              </a:ext>
            </a:extLst>
          </p:cNvPr>
          <p:cNvSpPr txBox="1"/>
          <p:nvPr/>
        </p:nvSpPr>
        <p:spPr>
          <a:xfrm>
            <a:off x="7561142" y="6558455"/>
            <a:ext cx="34999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/>
              <a:t>https://en.wikipedia.org/wiki/Multi-agent_pathfinding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148C9-0620-9134-BB0D-36E7E6C2D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31"/>
          <a:stretch/>
        </p:blipFill>
        <p:spPr>
          <a:xfrm>
            <a:off x="2726105" y="4422987"/>
            <a:ext cx="1967267" cy="2038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FD5510-BB1B-E055-D5E9-D49DC419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46" y="4422986"/>
            <a:ext cx="2176004" cy="20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8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5E57-5D75-5DC4-9C8A-459AF2D88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CBS 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C5038-DEE8-0D50-8861-0AB10D84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22" y="2186043"/>
            <a:ext cx="7460156" cy="391658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08E91-9FDC-E663-1C24-ACD190EE18E8}"/>
              </a:ext>
            </a:extLst>
          </p:cNvPr>
          <p:cNvSpPr txBox="1"/>
          <p:nvPr/>
        </p:nvSpPr>
        <p:spPr>
          <a:xfrm>
            <a:off x="6400800" y="6285653"/>
            <a:ext cx="5025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http://mapf.info/index.php/Main/Tutorials</a:t>
            </a:r>
          </a:p>
        </p:txBody>
      </p:sp>
    </p:spTree>
    <p:extLst>
      <p:ext uri="{BB962C8B-B14F-4D97-AF65-F5344CB8AC3E}">
        <p14:creationId xmlns:p14="http://schemas.microsoft.com/office/powerpoint/2010/main" val="30884153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13623</TotalTime>
  <Words>769</Words>
  <Application>Microsoft Office PowerPoint</Application>
  <PresentationFormat>Widescreen</PresentationFormat>
  <Paragraphs>201</Paragraphs>
  <Slides>27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2</vt:lpstr>
      <vt:lpstr>Quotable</vt:lpstr>
      <vt:lpstr>Multi-agent path finding with formation</vt:lpstr>
      <vt:lpstr>What is multi-agent path finding?</vt:lpstr>
      <vt:lpstr>PowerPoint Presentation</vt:lpstr>
      <vt:lpstr>PowerPoint Presentation</vt:lpstr>
      <vt:lpstr>Pipe routing</vt:lpstr>
      <vt:lpstr>Airport surface operation</vt:lpstr>
      <vt:lpstr>Conventional MAPF - CBS </vt:lpstr>
      <vt:lpstr>CBS step</vt:lpstr>
      <vt:lpstr>CBS step</vt:lpstr>
      <vt:lpstr>Vertex conflict</vt:lpstr>
      <vt:lpstr>Swap conflict</vt:lpstr>
      <vt:lpstr>Swap conflict</vt:lpstr>
      <vt:lpstr>PowerPoint Presentation</vt:lpstr>
      <vt:lpstr>Definition of MAPF problem with  formation (MAPF-F)</vt:lpstr>
      <vt:lpstr>Application</vt:lpstr>
      <vt:lpstr>PowerPoint Presentation</vt:lpstr>
      <vt:lpstr>PowerPoint Presentation</vt:lpstr>
      <vt:lpstr>Formation in MAPF-F</vt:lpstr>
      <vt:lpstr>Edge conflict example 1</vt:lpstr>
      <vt:lpstr>Edge conflict example 1</vt:lpstr>
      <vt:lpstr>Edge conflict example 2</vt:lpstr>
      <vt:lpstr>Edge conflict example 2</vt:lpstr>
      <vt:lpstr>Find best node in constraint tree</vt:lpstr>
      <vt:lpstr>Find best node in constraint tree</vt:lpstr>
      <vt:lpstr>Conflicts/Cost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 finding with formation control</dc:title>
  <dc:creator>Chen Kuzie</dc:creator>
  <cp:lastModifiedBy>Chen Kuzie</cp:lastModifiedBy>
  <cp:revision>22</cp:revision>
  <dcterms:created xsi:type="dcterms:W3CDTF">2023-03-06T15:38:28Z</dcterms:created>
  <dcterms:modified xsi:type="dcterms:W3CDTF">2023-03-24T09:50:16Z</dcterms:modified>
</cp:coreProperties>
</file>